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78" r:id="rId3"/>
    <p:sldId id="257" r:id="rId4"/>
    <p:sldId id="258" r:id="rId5"/>
    <p:sldId id="259" r:id="rId6"/>
    <p:sldId id="277" r:id="rId7"/>
    <p:sldId id="260" r:id="rId8"/>
    <p:sldId id="276" r:id="rId9"/>
    <p:sldId id="261" r:id="rId10"/>
    <p:sldId id="262" r:id="rId11"/>
    <p:sldId id="263" r:id="rId12"/>
    <p:sldId id="264" r:id="rId13"/>
    <p:sldId id="265" r:id="rId14"/>
    <p:sldId id="266" r:id="rId15"/>
    <p:sldId id="267"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2216B5-2269-4272-B38C-18B4FD9C2344}" type="datetimeFigureOut">
              <a:rPr lang="en-US" smtClean="0"/>
              <a:pPr/>
              <a:t>6/18/2024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21CBC9-E837-4C38-83B8-B818E4D5E7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F21CBC9-E837-4C38-83B8-B818E4D5E7ED}"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6/18/2024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6/18/2024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Law_of_Indi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ain.mohfw.gov.i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LAWS AND REGULATION IN PHYSIOTHERAPY</a:t>
            </a:r>
            <a:endParaRPr lang="en-US" dirty="0"/>
          </a:p>
        </p:txBody>
      </p:sp>
      <p:sp>
        <p:nvSpPr>
          <p:cNvPr id="5" name="TextBox 4">
            <a:extLst>
              <a:ext uri="{FF2B5EF4-FFF2-40B4-BE49-F238E27FC236}">
                <a16:creationId xmlns:a16="http://schemas.microsoft.com/office/drawing/2014/main" id="{D4A6F5DE-72F9-3105-1F0F-DA7888D3B458}"/>
              </a:ext>
            </a:extLst>
          </p:cNvPr>
          <p:cNvSpPr txBox="1"/>
          <p:nvPr/>
        </p:nvSpPr>
        <p:spPr>
          <a:xfrm>
            <a:off x="2280285" y="4747736"/>
            <a:ext cx="4583430" cy="1477328"/>
          </a:xfrm>
          <a:prstGeom prst="rect">
            <a:avLst/>
          </a:prstGeom>
          <a:noFill/>
        </p:spPr>
        <p:txBody>
          <a:bodyPr wrap="square">
            <a:spAutoFit/>
          </a:bodyPr>
          <a:lstStyle/>
          <a:p>
            <a:pPr algn="ctr"/>
            <a:r>
              <a:rPr lang="en-US" sz="1800" dirty="0">
                <a:solidFill>
                  <a:schemeClr val="tx1"/>
                </a:solidFill>
                <a:latin typeface="Times New Roman" panose="02020603050405020304" pitchFamily="18" charset="0"/>
                <a:cs typeface="Times New Roman" panose="02020603050405020304" pitchFamily="18" charset="0"/>
              </a:rPr>
              <a:t>Dr. Vaibhav </a:t>
            </a:r>
            <a:r>
              <a:rPr lang="en-US" sz="1800" dirty="0" err="1">
                <a:solidFill>
                  <a:schemeClr val="tx1"/>
                </a:solidFill>
                <a:latin typeface="Times New Roman" panose="02020603050405020304" pitchFamily="18" charset="0"/>
                <a:cs typeface="Times New Roman" panose="02020603050405020304" pitchFamily="18" charset="0"/>
              </a:rPr>
              <a:t>Kapare</a:t>
            </a:r>
            <a:endParaRPr lang="en-US" sz="1800" dirty="0">
              <a:solidFill>
                <a:schemeClr val="tx1"/>
              </a:solidFill>
              <a:latin typeface="Times New Roman" panose="02020603050405020304" pitchFamily="18" charset="0"/>
              <a:cs typeface="Times New Roman" panose="02020603050405020304" pitchFamily="18" charset="0"/>
            </a:endParaRPr>
          </a:p>
          <a:p>
            <a:pPr algn="ctr"/>
            <a:r>
              <a:rPr lang="en-IN" sz="1800" dirty="0">
                <a:solidFill>
                  <a:schemeClr val="tx1"/>
                </a:solidFill>
                <a:latin typeface="Times New Roman" panose="02020603050405020304" pitchFamily="18" charset="0"/>
                <a:cs typeface="Times New Roman" panose="02020603050405020304" pitchFamily="18" charset="0"/>
              </a:rPr>
              <a:t>Dept. Of Cardiovascular &amp; Respiratory Physiotherapy</a:t>
            </a:r>
            <a:br>
              <a:rPr lang="en-IN" sz="1800" dirty="0">
                <a:solidFill>
                  <a:schemeClr val="tx1"/>
                </a:solidFill>
                <a:latin typeface="Times New Roman" panose="02020603050405020304" pitchFamily="18" charset="0"/>
                <a:cs typeface="Times New Roman" panose="02020603050405020304" pitchFamily="18" charset="0"/>
              </a:rPr>
            </a:br>
            <a:r>
              <a:rPr lang="en-IN" sz="1800" dirty="0">
                <a:solidFill>
                  <a:schemeClr val="tx1"/>
                </a:solidFill>
                <a:latin typeface="Times New Roman" panose="02020603050405020304" pitchFamily="18" charset="0"/>
                <a:cs typeface="Times New Roman" panose="02020603050405020304" pitchFamily="18" charset="0"/>
              </a:rPr>
              <a:t>MGM Institute Of Physiotherapy </a:t>
            </a:r>
            <a:br>
              <a:rPr lang="en-IN" sz="1800" dirty="0">
                <a:solidFill>
                  <a:schemeClr val="tx1"/>
                </a:solidFill>
                <a:latin typeface="Times New Roman" panose="02020603050405020304" pitchFamily="18" charset="0"/>
                <a:cs typeface="Times New Roman" panose="02020603050405020304" pitchFamily="18" charset="0"/>
              </a:rPr>
            </a:br>
            <a:r>
              <a:rPr lang="en-IN" sz="1800" dirty="0" err="1">
                <a:solidFill>
                  <a:schemeClr val="tx1"/>
                </a:solidFill>
                <a:latin typeface="Times New Roman" panose="02020603050405020304" pitchFamily="18" charset="0"/>
                <a:cs typeface="Times New Roman" panose="02020603050405020304" pitchFamily="18" charset="0"/>
              </a:rPr>
              <a:t>Chh</a:t>
            </a:r>
            <a:r>
              <a:rPr lang="en-IN" sz="1800" dirty="0">
                <a:solidFill>
                  <a:schemeClr val="tx1"/>
                </a:solidFill>
                <a:latin typeface="Times New Roman" panose="02020603050405020304" pitchFamily="18" charset="0"/>
                <a:cs typeface="Times New Roman" panose="02020603050405020304" pitchFamily="18" charset="0"/>
              </a:rPr>
              <a:t>. </a:t>
            </a:r>
            <a:r>
              <a:rPr lang="en-IN" sz="1800" dirty="0" err="1">
                <a:solidFill>
                  <a:schemeClr val="tx1"/>
                </a:solidFill>
                <a:latin typeface="Times New Roman" panose="02020603050405020304" pitchFamily="18" charset="0"/>
                <a:cs typeface="Times New Roman" panose="02020603050405020304" pitchFamily="18" charset="0"/>
              </a:rPr>
              <a:t>Sambhajinagar</a:t>
            </a:r>
            <a:endParaRPr lang="en-IN" sz="1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r>
              <a:rPr lang="en-US" sz="4000" b="1" dirty="0"/>
              <a:t>Law governing the safety of patients, public and staff within the hospital premises</a:t>
            </a:r>
            <a:endParaRPr lang="en-US" dirty="0"/>
          </a:p>
        </p:txBody>
      </p:sp>
      <p:sp>
        <p:nvSpPr>
          <p:cNvPr id="3" name="Content Placeholder 2"/>
          <p:cNvSpPr>
            <a:spLocks noGrp="1"/>
          </p:cNvSpPr>
          <p:nvPr>
            <p:ph idx="1"/>
          </p:nvPr>
        </p:nvSpPr>
        <p:spPr/>
        <p:txBody>
          <a:bodyPr>
            <a:normAutofit fontScale="92500"/>
          </a:bodyPr>
          <a:lstStyle/>
          <a:p>
            <a:r>
              <a:rPr lang="en-US" b="1" dirty="0"/>
              <a:t>No objection certificate from the chief fire officer.</a:t>
            </a:r>
          </a:p>
          <a:p>
            <a:r>
              <a:rPr lang="en-US" b="1" dirty="0"/>
              <a:t>Periodic fitness certification for operation of lifts.</a:t>
            </a:r>
          </a:p>
          <a:p>
            <a:r>
              <a:rPr lang="en-US" b="1" dirty="0"/>
              <a:t>Rules for provision of safe drinking water</a:t>
            </a:r>
          </a:p>
          <a:p>
            <a:r>
              <a:rPr lang="en-US" b="1" dirty="0"/>
              <a:t>The cigarettes and other Tobacco products (prohibition of advertisement and Regulation of trade and commerce , production , supply and distribution ) bill 2003</a:t>
            </a:r>
          </a:p>
          <a:p>
            <a:r>
              <a:rPr lang="en-US" b="1" dirty="0"/>
              <a:t>Prohibition of smoking in public places Rules 2008.</a:t>
            </a:r>
          </a:p>
          <a:p>
            <a:r>
              <a:rPr lang="en-US" b="1" dirty="0"/>
              <a:t>Rules for provision of safe drinking water.</a:t>
            </a:r>
          </a:p>
          <a:p>
            <a:r>
              <a:rPr lang="en-US" b="1" dirty="0"/>
              <a:t>Protection of Human Rights Act, 1993</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r>
              <a:rPr lang="en-US" b="1" dirty="0"/>
              <a:t>Laws Governing Medico Legal Aspects</a:t>
            </a:r>
            <a:endParaRPr lang="en-US" dirty="0"/>
          </a:p>
        </p:txBody>
      </p:sp>
      <p:sp>
        <p:nvSpPr>
          <p:cNvPr id="3" name="Content Placeholder 2"/>
          <p:cNvSpPr>
            <a:spLocks noGrp="1"/>
          </p:cNvSpPr>
          <p:nvPr>
            <p:ph idx="1"/>
          </p:nvPr>
        </p:nvSpPr>
        <p:spPr>
          <a:xfrm>
            <a:off x="457200" y="1828800"/>
            <a:ext cx="8229600" cy="4830763"/>
          </a:xfrm>
        </p:spPr>
        <p:txBody>
          <a:bodyPr>
            <a:normAutofit fontScale="92500" lnSpcReduction="20000"/>
          </a:bodyPr>
          <a:lstStyle/>
          <a:p>
            <a:r>
              <a:rPr lang="en-US" b="1" dirty="0"/>
              <a:t>Law of privileged communications</a:t>
            </a:r>
          </a:p>
          <a:p>
            <a:r>
              <a:rPr lang="en-US" b="1" dirty="0"/>
              <a:t>Indian Evidence act ( disclosure of privileged / confidential patient related information before a court of law – under protest )</a:t>
            </a:r>
          </a:p>
          <a:p>
            <a:r>
              <a:rPr lang="en-US" b="1" dirty="0"/>
              <a:t>Law of torts</a:t>
            </a:r>
          </a:p>
          <a:p>
            <a:r>
              <a:rPr lang="en-US" b="1" dirty="0"/>
              <a:t>A tort means ‘wrong’. It is a violation of the general duty which every member of the society is obliged so as not to do any harm without lawful justification or excuse.</a:t>
            </a:r>
            <a:br>
              <a:rPr lang="en-US" b="1" dirty="0"/>
            </a:br>
            <a:r>
              <a:rPr lang="en-US" b="1" dirty="0"/>
              <a:t>If by the act of an individual, an injury is caused to a third person, the affected person is entitled to claim compensation from the doer. Under the Torts, only the petitioner has to prove the case against the respondent.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US" b="1" dirty="0"/>
              <a:t>Consumer protection Act 1986</a:t>
            </a:r>
          </a:p>
          <a:p>
            <a:r>
              <a:rPr lang="en-US" b="1" dirty="0"/>
              <a:t>Consumer Protection Act, 1986 is an Act of the Parliament of India enacted in 1986 to protect the interests of consumers in India. </a:t>
            </a:r>
          </a:p>
          <a:p>
            <a:r>
              <a:rPr lang="en-US" b="1" dirty="0"/>
              <a:t> Protection of human rights Act</a:t>
            </a:r>
          </a:p>
          <a:p>
            <a:r>
              <a:rPr lang="en-US" b="1" dirty="0"/>
              <a:t>Liability for professional negligence-</a:t>
            </a:r>
          </a:p>
          <a:p>
            <a:pPr lvl="1"/>
            <a:r>
              <a:rPr lang="en-US" b="1" dirty="0"/>
              <a:t>Tort</a:t>
            </a:r>
          </a:p>
          <a:p>
            <a:pPr lvl="1"/>
            <a:r>
              <a:rPr lang="en-US" b="1" dirty="0"/>
              <a:t>standard of care,</a:t>
            </a:r>
          </a:p>
          <a:p>
            <a:pPr lvl="1"/>
            <a:r>
              <a:rPr lang="en-US" b="1" dirty="0"/>
              <a:t>problems of evidence,</a:t>
            </a:r>
          </a:p>
          <a:p>
            <a:pPr lvl="1"/>
            <a:r>
              <a:rPr lang="en-US" b="1" dirty="0"/>
              <a:t>contractual liability,</a:t>
            </a:r>
          </a:p>
          <a:p>
            <a:pPr lvl="1"/>
            <a:r>
              <a:rPr lang="en-US" b="1" dirty="0"/>
              <a:t>criminal liability,</a:t>
            </a:r>
          </a:p>
          <a:p>
            <a:pPr lvl="1"/>
            <a:r>
              <a:rPr lang="en-US" b="1" dirty="0"/>
              <a:t>Liability of doctors and hospitals under Consumer Protection Act.</a:t>
            </a:r>
          </a:p>
          <a:p>
            <a:endParaRPr lang="en-US" b="1"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t>Laws Governing the Employment of Manpower</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TDS Act (</a:t>
            </a:r>
            <a:r>
              <a:rPr lang="en-US" dirty="0"/>
              <a:t>Tax Deduction at Source)</a:t>
            </a:r>
            <a:endParaRPr lang="en-US" b="1" dirty="0"/>
          </a:p>
          <a:p>
            <a:r>
              <a:rPr lang="en-US" b="1" dirty="0"/>
              <a:t>Child </a:t>
            </a:r>
            <a:r>
              <a:rPr lang="en-US" b="1" dirty="0" err="1"/>
              <a:t>labour</a:t>
            </a:r>
            <a:r>
              <a:rPr lang="en-US" b="1" dirty="0"/>
              <a:t> Act</a:t>
            </a:r>
          </a:p>
          <a:p>
            <a:r>
              <a:rPr lang="en-US" b="1" dirty="0"/>
              <a:t>Citizenship Act 1955</a:t>
            </a:r>
          </a:p>
          <a:p>
            <a:r>
              <a:rPr lang="en-US" b="1" dirty="0"/>
              <a:t>Maternity Benefit (Amendment) Act, 2008</a:t>
            </a:r>
          </a:p>
          <a:p>
            <a:r>
              <a:rPr lang="en-US" b="1" dirty="0"/>
              <a:t>Workmen’s Compensation Act, 1923</a:t>
            </a:r>
          </a:p>
          <a:p>
            <a:r>
              <a:rPr lang="en-US" b="1" dirty="0"/>
              <a:t>Workmen's Compensation (Amendment) Act, 2009</a:t>
            </a:r>
          </a:p>
          <a:p>
            <a:r>
              <a:rPr lang="en-US" b="1" dirty="0"/>
              <a:t>Employees provident fund and misc provision Act 1952</a:t>
            </a:r>
          </a:p>
          <a:p>
            <a:r>
              <a:rPr lang="en-US" b="1" dirty="0"/>
              <a:t>ESI Act 1948</a:t>
            </a:r>
          </a:p>
          <a:p>
            <a:r>
              <a:rPr lang="en-US" b="1" dirty="0"/>
              <a:t>ESI ( central ) Rules 1950</a:t>
            </a:r>
          </a:p>
          <a:p>
            <a:r>
              <a:rPr lang="en-US" b="1" dirty="0"/>
              <a:t>Employment exchange ( compulsory notification of vacancies ) act 1959</a:t>
            </a:r>
          </a:p>
          <a:p>
            <a:r>
              <a:rPr lang="en-US" b="1" dirty="0"/>
              <a:t>Equal remuneration Act 1976</a:t>
            </a:r>
          </a:p>
          <a:p>
            <a:r>
              <a:rPr lang="en-US" b="1" dirty="0"/>
              <a:t>Minimum Wedge Act 1948</a:t>
            </a:r>
          </a:p>
          <a:p>
            <a:r>
              <a:rPr lang="en-US" b="1" dirty="0"/>
              <a:t>Payment of bonus Act 1965</a:t>
            </a:r>
          </a:p>
          <a:p>
            <a:r>
              <a:rPr lang="en-US" b="1" dirty="0"/>
              <a:t>Payment of Gratuity Act 1972</a:t>
            </a:r>
          </a:p>
          <a:p>
            <a:r>
              <a:rPr lang="en-US" b="1" dirty="0"/>
              <a:t>Payment of wages Act, 1963</a:t>
            </a:r>
          </a:p>
          <a:p>
            <a:r>
              <a:rPr lang="en-US" b="1" dirty="0"/>
              <a:t>PPF Act 1968</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t>Regulations Governing the Business Aspects of Hospital</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Income Tax ACT 1961</a:t>
            </a:r>
          </a:p>
          <a:p>
            <a:r>
              <a:rPr lang="en-US" b="1" dirty="0"/>
              <a:t>(Personal Tax, professional Tax, Company Tax, TDS)-  Quarterly, Annually</a:t>
            </a:r>
          </a:p>
          <a:p>
            <a:r>
              <a:rPr lang="en-US" b="1" dirty="0"/>
              <a:t>Registration under States Sales Tax Act, and Central and State Excise Act ( </a:t>
            </a:r>
            <a:r>
              <a:rPr lang="en-US" b="1" dirty="0" err="1"/>
              <a:t>i</a:t>
            </a:r>
            <a:r>
              <a:rPr lang="en-US" b="1" dirty="0"/>
              <a:t>. Sales Tax Department ii. Central and State Excise Depts.)</a:t>
            </a:r>
          </a:p>
          <a:p>
            <a:r>
              <a:rPr lang="en-US" b="1" dirty="0"/>
              <a:t>From July 1, 2010, services provided by hospitals, nursing home or multi-specialty clinics to employees of business entities are taxable under the category “Health Services”.</a:t>
            </a:r>
          </a:p>
          <a:p>
            <a:r>
              <a:rPr lang="en-US" b="1" dirty="0"/>
              <a:t>Service tax refers to tax collected by the government of India from certain service providers for providing certain services.</a:t>
            </a:r>
          </a:p>
          <a:p>
            <a:r>
              <a:rPr lang="en-US" b="1" dirty="0"/>
              <a:t>The person who pays service tax can be either a service provider or a service receiver or any other person who is responsible for providing certain services.</a:t>
            </a:r>
          </a:p>
          <a:p>
            <a:r>
              <a:rPr lang="en-US" b="1" dirty="0"/>
              <a:t>INSURANCE</a:t>
            </a:r>
          </a:p>
          <a:p>
            <a:r>
              <a:rPr lang="en-US" b="1" dirty="0"/>
              <a:t>The Public Liability Insurance Act, 1991, amended 1992</a:t>
            </a:r>
          </a:p>
          <a:p>
            <a:r>
              <a:rPr lang="en-US" b="1" dirty="0"/>
              <a:t>The Public Liability Insurance Rules, 1991, amended 1993 Various licenses / certificate required with sanctioning authority</a:t>
            </a:r>
          </a:p>
          <a:p>
            <a:r>
              <a:rPr lang="en-US" b="1" dirty="0"/>
              <a:t>Professional Indemnity Insurance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t>THE PHYSIOTHERAPY CENTRAL COUNCIL BILL, 2017</a:t>
            </a:r>
          </a:p>
        </p:txBody>
      </p:sp>
      <p:sp>
        <p:nvSpPr>
          <p:cNvPr id="3" name="Content Placeholder 2"/>
          <p:cNvSpPr>
            <a:spLocks noGrp="1"/>
          </p:cNvSpPr>
          <p:nvPr>
            <p:ph idx="1"/>
          </p:nvPr>
        </p:nvSpPr>
        <p:spPr/>
        <p:txBody>
          <a:bodyPr>
            <a:normAutofit fontScale="62500" lnSpcReduction="20000"/>
          </a:bodyPr>
          <a:lstStyle/>
          <a:p>
            <a:r>
              <a:rPr lang="en-US" dirty="0"/>
              <a:t>A BILL to provide for the constitution of Central Council of the Physiotherapy, the co-</a:t>
            </a:r>
            <a:r>
              <a:rPr lang="en-US" dirty="0" err="1"/>
              <a:t>ordinated</a:t>
            </a:r>
            <a:r>
              <a:rPr lang="en-US" dirty="0"/>
              <a:t> development in the education of physiotherapy with a view to regulating and maintaining standards of such education, maintenance of Register of Physiotherapists.</a:t>
            </a:r>
            <a:r>
              <a:rPr lang="en-US" b="1" dirty="0"/>
              <a:t> (Bill for the Establishment of Central Physiotherapy Council of India is under process in </a:t>
            </a:r>
            <a:r>
              <a:rPr lang="en-US" b="1" dirty="0" err="1"/>
              <a:t>Rajaya</a:t>
            </a:r>
            <a:r>
              <a:rPr lang="en-US" b="1" dirty="0"/>
              <a:t> </a:t>
            </a:r>
            <a:r>
              <a:rPr lang="en-US" b="1" dirty="0" err="1"/>
              <a:t>Sabha</a:t>
            </a:r>
            <a:r>
              <a:rPr lang="en-US" b="1" dirty="0"/>
              <a:t> that remains status quo.)</a:t>
            </a:r>
          </a:p>
          <a:p>
            <a:pPr>
              <a:buNone/>
            </a:pPr>
            <a:endParaRPr lang="en-US" dirty="0"/>
          </a:p>
          <a:p>
            <a:pPr fontAlgn="base"/>
            <a:r>
              <a:rPr lang="en-US" b="1" dirty="0"/>
              <a:t>The main object of the Central Council are as under :-</a:t>
            </a:r>
            <a:endParaRPr lang="en-US" dirty="0"/>
          </a:p>
          <a:p>
            <a:pPr fontAlgn="base"/>
            <a:r>
              <a:rPr lang="en-US" dirty="0"/>
              <a:t>To prescribe minimum standards of education in Indian Systems of Physiotherapy.</a:t>
            </a:r>
          </a:p>
          <a:p>
            <a:pPr fontAlgn="base"/>
            <a:r>
              <a:rPr lang="en-US" dirty="0"/>
              <a:t>To recommend Central Government in matters relating to recognition (inclusion/withdrawal) of Physiotherapy qualifications</a:t>
            </a:r>
          </a:p>
          <a:p>
            <a:pPr fontAlgn="base"/>
            <a:r>
              <a:rPr lang="en-US" dirty="0"/>
              <a:t>To maintain a Central Register of Indian Physiotherapy and revise the Register from time to time.</a:t>
            </a:r>
          </a:p>
          <a:p>
            <a:pPr fontAlgn="base"/>
            <a:r>
              <a:rPr lang="en-US" dirty="0"/>
              <a:t>To prescribe Standards of Professional Conduct, Etiquette and Code of Ethics to be observed by the practitioners.</a:t>
            </a:r>
          </a:p>
          <a:p>
            <a:pPr fontAlgn="base"/>
            <a:r>
              <a:rPr lang="en-US" dirty="0"/>
              <a:t>To consider and furnish the recommendation to Government of India on proposal received from various institutes from Government of India for establishment of new colleges of Indian Systems of Physiotherapy, to increase intake capacity in Under-graduate, Post-graduate and to start new or Post-graduate additional subjects.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National Commission for Allied and Healthcare Professions Bill</a:t>
            </a:r>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3"/>
          <a:srcRect/>
          <a:stretch>
            <a:fillRect/>
          </a:stretch>
        </p:blipFill>
        <p:spPr bwMode="auto">
          <a:xfrm>
            <a:off x="0" y="2362200"/>
            <a:ext cx="9144001" cy="226695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382000" cy="4389120"/>
          </a:xfrm>
        </p:spPr>
        <p:txBody>
          <a:bodyPr>
            <a:normAutofit fontScale="62500" lnSpcReduction="20000"/>
          </a:bodyPr>
          <a:lstStyle/>
          <a:p>
            <a:r>
              <a:rPr lang="en-US" dirty="0"/>
              <a:t>The National Commission for Allied and Healthcare Professions Bill, 2020</a:t>
            </a:r>
            <a:r>
              <a:rPr lang="en-US" b="1" dirty="0"/>
              <a:t> </a:t>
            </a:r>
            <a:r>
              <a:rPr lang="en-US" dirty="0"/>
              <a:t>was introduced in </a:t>
            </a:r>
            <a:r>
              <a:rPr lang="en-US" dirty="0" err="1"/>
              <a:t>Rajya</a:t>
            </a:r>
            <a:r>
              <a:rPr lang="en-US" dirty="0"/>
              <a:t> </a:t>
            </a:r>
            <a:r>
              <a:rPr lang="en-US" dirty="0" err="1"/>
              <a:t>Sabha</a:t>
            </a:r>
            <a:r>
              <a:rPr lang="en-US" dirty="0"/>
              <a:t> by the Minister of Health and Family Welfare, Dr. Harsh </a:t>
            </a:r>
            <a:r>
              <a:rPr lang="en-US" dirty="0" err="1"/>
              <a:t>Vardhan</a:t>
            </a:r>
            <a:r>
              <a:rPr lang="en-US" dirty="0"/>
              <a:t>, on September 15, 2020.  </a:t>
            </a:r>
          </a:p>
          <a:p>
            <a:r>
              <a:rPr lang="en-US" dirty="0"/>
              <a:t>The Bill seeks to regulate and </a:t>
            </a:r>
            <a:r>
              <a:rPr lang="en-US" dirty="0" err="1"/>
              <a:t>standardise</a:t>
            </a:r>
            <a:r>
              <a:rPr lang="en-US" dirty="0"/>
              <a:t> the education and practice of allied and healthcare professionals.  </a:t>
            </a:r>
          </a:p>
          <a:p>
            <a:r>
              <a:rPr lang="en-US" dirty="0"/>
              <a:t>Key features of the Bill include:</a:t>
            </a:r>
          </a:p>
          <a:p>
            <a:r>
              <a:rPr lang="en-US" b="1" dirty="0"/>
              <a:t>Allied health professional: </a:t>
            </a:r>
            <a:r>
              <a:rPr lang="en-US" dirty="0"/>
              <a:t>The Bill defines ‘allied health professional’ as an associate, technician, or technologist trained to support the diagnosis and treatment of any illness, disease, injury, or impairment.  Such a professional should have obtained a diploma or degree under this Bill.  The duration of the degree /diploma should be at least 2,000 hours (over a period of two to four years).</a:t>
            </a:r>
            <a:br>
              <a:rPr lang="en-US" dirty="0"/>
            </a:br>
            <a:r>
              <a:rPr lang="en-US" dirty="0"/>
              <a:t> </a:t>
            </a:r>
          </a:p>
          <a:p>
            <a:r>
              <a:rPr lang="en-US" b="1" dirty="0"/>
              <a:t>Healthcare professional: </a:t>
            </a:r>
            <a:r>
              <a:rPr lang="en-US" dirty="0"/>
              <a:t>A ‘healthcare professional’ includes a scientist, therapist, or any other professional who studies, advises, researches, supervises, or provides preventive, curative, rehabilitative, therapeutic, or promotional health services.  Such a professional should have obtained a degree under this Bill.  The duration of the degree should be at least 3,600 hours (over a period of three to six years).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85000" lnSpcReduction="20000"/>
          </a:bodyPr>
          <a:lstStyle/>
          <a:p>
            <a:r>
              <a:rPr lang="en-US" b="1" dirty="0"/>
              <a:t>Allied and healthcare professions: </a:t>
            </a:r>
            <a:r>
              <a:rPr lang="en-US" dirty="0"/>
              <a:t>The Bill specifies certain categories of allied and healthcare professions as </a:t>
            </a:r>
            <a:r>
              <a:rPr lang="en-US" dirty="0" err="1"/>
              <a:t>recognised</a:t>
            </a:r>
            <a:r>
              <a:rPr lang="en-US" dirty="0"/>
              <a:t> categories.  These are mentioned in the Schedule to the Bill and include life science professionals, trauma and burn care professionals, surgical and </a:t>
            </a:r>
            <a:r>
              <a:rPr lang="en-US" dirty="0" err="1"/>
              <a:t>anaesthesia</a:t>
            </a:r>
            <a:r>
              <a:rPr lang="en-US" dirty="0"/>
              <a:t> related technology professionals, physiotherapists, and nutrition science professionals.  </a:t>
            </a:r>
            <a:br>
              <a:rPr lang="en-US" dirty="0"/>
            </a:br>
            <a:r>
              <a:rPr lang="en-US" dirty="0"/>
              <a:t> </a:t>
            </a:r>
          </a:p>
          <a:p>
            <a:r>
              <a:rPr lang="en-US" b="1" dirty="0"/>
              <a:t>National Commission for Allied and Healthcare Professions: </a:t>
            </a:r>
            <a:r>
              <a:rPr lang="en-US" dirty="0"/>
              <a:t>The Bill sets up the National Commission for Allied and Healthcare Professions.  The Commission will consist of: (</a:t>
            </a:r>
            <a:r>
              <a:rPr lang="en-US" dirty="0" err="1"/>
              <a:t>i</a:t>
            </a:r>
            <a:r>
              <a:rPr lang="en-US" dirty="0"/>
              <a:t>) the Chairperson, (ii) Vice-Chairperson, (iii) five members (at the level of Joint Secretary), (iv) one representative from the Directorate General of Health Services, (v) three Deputy Directors or Medical Superintendents appointed on a rotational basis from amongst medical institutions including the AIIMS, Delhi and AIIPMR, Mumbai, and (vi) 12 part-time members representing State Councils.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85000" lnSpcReduction="20000"/>
          </a:bodyPr>
          <a:lstStyle/>
          <a:p>
            <a:r>
              <a:rPr lang="en-US" b="1" dirty="0"/>
              <a:t>Functions of the Commission:</a:t>
            </a:r>
            <a:r>
              <a:rPr lang="en-US" dirty="0"/>
              <a:t> The Commission will perform the following functions with regard to Allied and Healthcare professionals: (</a:t>
            </a:r>
            <a:r>
              <a:rPr lang="en-US" dirty="0" err="1"/>
              <a:t>i</a:t>
            </a:r>
            <a:r>
              <a:rPr lang="en-US" dirty="0"/>
              <a:t>) framing policies and standards for regulating education and practice, (ii) creating and maintaining an online Central Register of all registered professionals, (iii) providing basic standards of education, courses, curriculum, staff qualifications, examination, training, maximum fee payable for various categories, and (iv) providing for a uniform entrance and exit examination, among others.</a:t>
            </a:r>
            <a:br>
              <a:rPr lang="en-US" dirty="0"/>
            </a:br>
            <a:r>
              <a:rPr lang="en-US" dirty="0"/>
              <a:t> </a:t>
            </a:r>
          </a:p>
          <a:p>
            <a:r>
              <a:rPr lang="en-US" b="1" dirty="0"/>
              <a:t>Professional Councils: </a:t>
            </a:r>
            <a:r>
              <a:rPr lang="en-US" dirty="0"/>
              <a:t>The Commission will constitute a Professional Council for every </a:t>
            </a:r>
            <a:r>
              <a:rPr lang="en-US" dirty="0" err="1"/>
              <a:t>recognised</a:t>
            </a:r>
            <a:r>
              <a:rPr lang="en-US" dirty="0"/>
              <a:t> category of allied and healthcare professions.  The Professional Council will consist of a president and four to 24 members, representing each profession in the </a:t>
            </a:r>
            <a:r>
              <a:rPr lang="en-US" dirty="0" err="1"/>
              <a:t>recognised</a:t>
            </a:r>
            <a:r>
              <a:rPr lang="en-US" dirty="0"/>
              <a:t> category. </a:t>
            </a:r>
          </a:p>
          <a:p>
            <a:r>
              <a:rPr lang="en-US" b="1" dirty="0"/>
              <a:t>State Councils:</a:t>
            </a:r>
            <a:r>
              <a:rPr lang="en-US" dirty="0"/>
              <a:t> Within six months from the passage of the Bill, state governments will constitute State Allied and Healthcare Councils.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Contents;</a:t>
            </a:r>
          </a:p>
        </p:txBody>
      </p:sp>
      <p:sp>
        <p:nvSpPr>
          <p:cNvPr id="3" name="Content Placeholder 2"/>
          <p:cNvSpPr>
            <a:spLocks noGrp="1"/>
          </p:cNvSpPr>
          <p:nvPr>
            <p:ph idx="1"/>
          </p:nvPr>
        </p:nvSpPr>
        <p:spPr/>
        <p:txBody>
          <a:bodyPr/>
          <a:lstStyle/>
          <a:p>
            <a:r>
              <a:rPr lang="en-US" dirty="0"/>
              <a:t>Laws</a:t>
            </a:r>
          </a:p>
          <a:p>
            <a:r>
              <a:rPr lang="en-US" dirty="0"/>
              <a:t>Acts	</a:t>
            </a:r>
          </a:p>
          <a:p>
            <a:r>
              <a:rPr lang="en-US" dirty="0"/>
              <a:t>Regulations</a:t>
            </a:r>
          </a:p>
          <a:p>
            <a:r>
              <a:rPr lang="en-US" dirty="0"/>
              <a:t>Laws and regulation in Physiotherapy</a:t>
            </a:r>
          </a:p>
          <a:p>
            <a:r>
              <a:rPr lang="en-US" dirty="0"/>
              <a:t>The physiotherapy central council bill, 2017</a:t>
            </a:r>
          </a:p>
          <a:p>
            <a:r>
              <a:rPr lang="en-US" dirty="0"/>
              <a:t>The National Commission for Allied and Healthcare Professions Bill 2020</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Offences and penalties: </a:t>
            </a:r>
            <a:r>
              <a:rPr lang="en-US" dirty="0"/>
              <a:t>No person is allowed to practice as a qualified allied and healthcare practitioner other than those enrolled in a State Register or the National Register.  Any person who contravenes this provision will be punished with a fine of Rs 50,000.</a:t>
            </a:r>
          </a:p>
          <a:p>
            <a:r>
              <a:rPr lang="en-US" dirty="0"/>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IN" sz="3600" b="1" i="1" dirty="0"/>
              <a:t>Thank You</a:t>
            </a:r>
            <a:endParaRPr lang="en-US" sz="3600" b="1"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20000"/>
          </a:bodyPr>
          <a:lstStyle/>
          <a:p>
            <a:r>
              <a:rPr lang="en-US" b="1" dirty="0"/>
              <a:t>WHAT IS A LAW?</a:t>
            </a:r>
          </a:p>
          <a:p>
            <a:pPr>
              <a:buNone/>
            </a:pPr>
            <a:r>
              <a:rPr lang="en-US" b="1" i="1" dirty="0"/>
              <a:t>	Law : A law is a system of regulations that are made to govern people, to help them in their conduct according to the norms of the society.</a:t>
            </a:r>
            <a:endParaRPr lang="en-US" b="1" dirty="0"/>
          </a:p>
          <a:p>
            <a:r>
              <a:rPr lang="en-US" b="1" i="1" dirty="0"/>
              <a:t>Law is a generic term that refers to all rules and regulations passed by the parliament and are meant to guide the conduct of people.</a:t>
            </a:r>
          </a:p>
          <a:p>
            <a:r>
              <a:rPr lang="en-US" b="1" i="1" dirty="0"/>
              <a:t>Laws are generally : to guide for the protection of people and to maintain public order.</a:t>
            </a:r>
          </a:p>
          <a:p>
            <a:r>
              <a:rPr lang="en-IN" b="1" i="1" dirty="0" err="1"/>
              <a:t>Eg</a:t>
            </a:r>
            <a:r>
              <a:rPr lang="en-IN" b="1" i="1" dirty="0"/>
              <a:t>; </a:t>
            </a:r>
            <a:r>
              <a:rPr lang="en-US" dirty="0"/>
              <a:t>The </a:t>
            </a:r>
            <a:r>
              <a:rPr lang="en-US" b="1" i="1" dirty="0"/>
              <a:t>Constitution of India</a:t>
            </a:r>
            <a:r>
              <a:rPr lang="en-US" dirty="0"/>
              <a:t> is the </a:t>
            </a:r>
            <a:r>
              <a:rPr lang="en-US" b="1" dirty="0"/>
              <a:t>supreme</a:t>
            </a:r>
            <a:r>
              <a:rPr lang="en-US" b="1" i="1" dirty="0"/>
              <a:t> </a:t>
            </a:r>
            <a:r>
              <a:rPr lang="en-US" b="1" dirty="0">
                <a:hlinkClick r:id="rId2"/>
              </a:rPr>
              <a:t>law of India</a:t>
            </a:r>
            <a:r>
              <a:rPr lang="en-US" b="1" dirty="0"/>
              <a:t>, LAW commission of INDIA etc.</a:t>
            </a:r>
          </a:p>
          <a:p>
            <a:r>
              <a:rPr lang="en-US" b="1" i="1" dirty="0"/>
              <a:t>What is ACT?</a:t>
            </a:r>
          </a:p>
          <a:p>
            <a:pPr>
              <a:buNone/>
            </a:pPr>
            <a:r>
              <a:rPr lang="en-US" b="1" i="1" dirty="0"/>
              <a:t>	Acts are a type of Laws that pertain to specific situations and circumstances. They are passed by the government, to let people know the rules and regulations about specific situations.</a:t>
            </a:r>
            <a:endParaRPr lang="en-US" b="1"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Eg</a:t>
            </a:r>
            <a:r>
              <a:rPr lang="en-US" b="1" dirty="0"/>
              <a:t>. MAHARASHTRA STATE COUNCIL FOR OCCUPATIONAL THERAPY AND PHYSIOTHERAPY ACT, 2004</a:t>
            </a:r>
          </a:p>
          <a:p>
            <a:r>
              <a:rPr lang="en-US" b="1" dirty="0"/>
              <a:t>What is Regulations?</a:t>
            </a:r>
          </a:p>
          <a:p>
            <a:r>
              <a:rPr lang="en-US" b="1" dirty="0"/>
              <a:t>Regulation is a rule or directive made and maintained by an authority - "planning regulations“ according to the law.</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fontScale="90000"/>
          </a:bodyPr>
          <a:lstStyle/>
          <a:p>
            <a:r>
              <a:rPr lang="en-US" b="1" dirty="0"/>
              <a:t>LAWS AND REGULATION IN PHYSIOTHERAPY</a:t>
            </a:r>
            <a:endParaRPr lang="en-US" dirty="0"/>
          </a:p>
        </p:txBody>
      </p:sp>
      <p:sp>
        <p:nvSpPr>
          <p:cNvPr id="3" name="Content Placeholder 2"/>
          <p:cNvSpPr>
            <a:spLocks noGrp="1"/>
          </p:cNvSpPr>
          <p:nvPr>
            <p:ph idx="1"/>
          </p:nvPr>
        </p:nvSpPr>
        <p:spPr>
          <a:xfrm>
            <a:off x="457200" y="1676400"/>
            <a:ext cx="8229600" cy="4648200"/>
          </a:xfrm>
        </p:spPr>
        <p:txBody>
          <a:bodyPr>
            <a:normAutofit fontScale="62500" lnSpcReduction="20000"/>
          </a:bodyPr>
          <a:lstStyle/>
          <a:p>
            <a:r>
              <a:rPr lang="en-US" b="1" dirty="0"/>
              <a:t>The Physiotherapists have no such independent legal existence except being practitioners.</a:t>
            </a:r>
          </a:p>
          <a:p>
            <a:r>
              <a:rPr lang="en-US" b="1" dirty="0"/>
              <a:t>There is no single legislation/law covering all aspects of Physiotherapy practice.</a:t>
            </a:r>
          </a:p>
          <a:p>
            <a:r>
              <a:rPr lang="en-US" b="1" dirty="0"/>
              <a:t>Ministry of Health and Family Welfare, Government of India</a:t>
            </a:r>
            <a:br>
              <a:rPr lang="en-US" b="1" dirty="0"/>
            </a:br>
            <a:r>
              <a:rPr lang="en-US" b="1" dirty="0"/>
              <a:t>Allied Health Section 2015-16 -   Model Curriculum Handbook PHYSIOTHERAPY</a:t>
            </a:r>
            <a:br>
              <a:rPr lang="en-US" b="1" dirty="0">
                <a:solidFill>
                  <a:srgbClr val="FF0000"/>
                </a:solidFill>
              </a:rPr>
            </a:br>
            <a:r>
              <a:rPr lang="en-US" b="1" dirty="0">
                <a:solidFill>
                  <a:srgbClr val="FF0000"/>
                </a:solidFill>
                <a:hlinkClick r:id="rId2"/>
              </a:rPr>
              <a:t>https://main.mohfw.gov.in</a:t>
            </a:r>
            <a:endParaRPr lang="en-US" b="1" dirty="0">
              <a:solidFill>
                <a:srgbClr val="FF0000"/>
              </a:solidFill>
            </a:endParaRPr>
          </a:p>
          <a:p>
            <a:pPr>
              <a:buNone/>
            </a:pPr>
            <a:endParaRPr lang="en-US" b="1" dirty="0">
              <a:solidFill>
                <a:srgbClr val="FF0000"/>
              </a:solidFill>
            </a:endParaRPr>
          </a:p>
          <a:p>
            <a:r>
              <a:rPr lang="en-US" b="1" dirty="0"/>
              <a:t>LAWS AND REGULATION IN PHYSIOTHERAPY can be discuss in following points:</a:t>
            </a:r>
          </a:p>
          <a:p>
            <a:pPr>
              <a:buNone/>
            </a:pPr>
            <a:endParaRPr lang="en-IN" b="1" dirty="0">
              <a:solidFill>
                <a:srgbClr val="FF0000"/>
              </a:solidFill>
            </a:endParaRPr>
          </a:p>
          <a:p>
            <a:pPr>
              <a:buNone/>
            </a:pPr>
            <a:endParaRPr lang="en-US" b="1" dirty="0">
              <a:solidFill>
                <a:srgbClr val="FF0000"/>
              </a:solidFill>
            </a:endParaRPr>
          </a:p>
          <a:p>
            <a:pPr lvl="1"/>
            <a:r>
              <a:rPr lang="en-US" b="1" dirty="0"/>
              <a:t>Laws Governing the Qualifications / Practice and Conduct of Professionals</a:t>
            </a:r>
          </a:p>
          <a:p>
            <a:pPr lvl="1"/>
            <a:r>
              <a:rPr lang="en-US" b="1" dirty="0"/>
              <a:t>Law Related to Governing the Commissioning of Hospital</a:t>
            </a:r>
          </a:p>
          <a:p>
            <a:pPr lvl="1"/>
            <a:r>
              <a:rPr lang="en-US" b="1" dirty="0"/>
              <a:t>Law Governing The Safety of Patients, Public and Staff within the Hospital Premises and Environmental Protection.</a:t>
            </a:r>
          </a:p>
          <a:p>
            <a:pPr lvl="1"/>
            <a:r>
              <a:rPr lang="en-US" b="1" dirty="0"/>
              <a:t>Laws Governing Medico Legal Aspects</a:t>
            </a:r>
          </a:p>
          <a:p>
            <a:pPr lvl="1"/>
            <a:r>
              <a:rPr lang="en-US" b="1" dirty="0"/>
              <a:t>Laws Governing the Employment of Manpower.</a:t>
            </a:r>
          </a:p>
          <a:p>
            <a:pPr lvl="1"/>
            <a:r>
              <a:rPr lang="en-US" b="1" dirty="0"/>
              <a:t>Regulations Governing the Business Aspects of Hospital.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srcRect/>
          <a:stretch>
            <a:fillRect/>
          </a:stretch>
        </p:blipFill>
        <p:spPr bwMode="auto">
          <a:xfrm>
            <a:off x="1966913" y="0"/>
            <a:ext cx="5210175" cy="6858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noAutofit/>
          </a:bodyPr>
          <a:lstStyle/>
          <a:p>
            <a:r>
              <a:rPr lang="en-US" sz="4000" b="1" dirty="0"/>
              <a:t>Laws Governing the Qualifications / Practice and Conduct of Professionals</a:t>
            </a:r>
            <a:endParaRPr lang="en-US" sz="4000" dirty="0"/>
          </a:p>
        </p:txBody>
      </p:sp>
      <p:sp>
        <p:nvSpPr>
          <p:cNvPr id="3" name="Content Placeholder 2"/>
          <p:cNvSpPr>
            <a:spLocks noGrp="1"/>
          </p:cNvSpPr>
          <p:nvPr>
            <p:ph idx="1"/>
          </p:nvPr>
        </p:nvSpPr>
        <p:spPr/>
        <p:txBody>
          <a:bodyPr>
            <a:normAutofit fontScale="77500" lnSpcReduction="20000"/>
          </a:bodyPr>
          <a:lstStyle/>
          <a:p>
            <a:r>
              <a:rPr lang="en-US" b="1" dirty="0"/>
              <a:t>DELHI COUNCIL FOR PHYSIOTHERAPY &amp; OCCUPATIONAL THERAPY  </a:t>
            </a:r>
            <a:r>
              <a:rPr lang="en-US" dirty="0"/>
              <a:t>constituted under section 3 of Act No. 7 of 1997 Govt. of NCT Delhi.</a:t>
            </a:r>
            <a:endParaRPr lang="en-US" b="1" dirty="0"/>
          </a:p>
          <a:p>
            <a:r>
              <a:rPr lang="en-US" b="1" dirty="0"/>
              <a:t>MAHARASHTRA STATE COUNCIL FOR OCCUPATIONAL THERAPY AND PHYSIOTHERAPY ACT, 2004</a:t>
            </a:r>
          </a:p>
          <a:p>
            <a:r>
              <a:rPr lang="en-US" b="1" dirty="0"/>
              <a:t>GUJARAT STATE COUNCIL FOR PHYSIOTHERAPY -2011</a:t>
            </a:r>
          </a:p>
          <a:p>
            <a:r>
              <a:rPr lang="en-US" b="1" dirty="0"/>
              <a:t>RAJASTHANA PARAMEDICAL COUNCIL 2015</a:t>
            </a:r>
          </a:p>
          <a:p>
            <a:r>
              <a:rPr lang="en-US" b="1" dirty="0"/>
              <a:t>MADHYA PRADESH PARAMEDICAL COUNCIL-2003</a:t>
            </a:r>
          </a:p>
          <a:p>
            <a:r>
              <a:rPr lang="en-US" b="1" dirty="0"/>
              <a:t>THE HIMACHAL PRADESH PARAMEDICAL COUNCIL ACT, 2003</a:t>
            </a:r>
          </a:p>
          <a:p>
            <a:r>
              <a:rPr lang="en-US" b="1" dirty="0"/>
              <a:t>In Karnataka State, the Physiotherapy Association forms “KARNATAKA STATE PHYSIOTHERAPY FEDERATION” 2015</a:t>
            </a:r>
          </a:p>
          <a:p>
            <a:r>
              <a:rPr lang="en-US" b="1" dirty="0"/>
              <a:t>THE PHYSIOTHERAPY CENTRAL COUNCIL BILL, 2017</a:t>
            </a:r>
          </a:p>
          <a:p>
            <a:pPr>
              <a:buNone/>
            </a:pPr>
            <a:r>
              <a:rPr lang="en-US" b="1" dirty="0"/>
              <a:t>	(Bill for the Establishment of Central Physiotherapy Council of India is under process in </a:t>
            </a:r>
            <a:r>
              <a:rPr lang="en-US" b="1" dirty="0" err="1"/>
              <a:t>Rajaya</a:t>
            </a:r>
            <a:r>
              <a:rPr lang="en-US" b="1" dirty="0"/>
              <a:t> </a:t>
            </a:r>
            <a:r>
              <a:rPr lang="en-US" b="1" dirty="0" err="1"/>
              <a:t>Sabha</a:t>
            </a:r>
            <a:r>
              <a:rPr lang="en-US" b="1" dirty="0"/>
              <a:t> that remains status quo.)</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1" y="533401"/>
            <a:ext cx="9143999" cy="51054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a:t>Law Related to Governing the Commissioning of Hospital</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Society registration Act 1960</a:t>
            </a:r>
          </a:p>
          <a:p>
            <a:r>
              <a:rPr lang="en-US" b="1" dirty="0"/>
              <a:t>Companies Act 1956</a:t>
            </a:r>
          </a:p>
          <a:p>
            <a:r>
              <a:rPr lang="en-US" b="1" dirty="0"/>
              <a:t>Urban land Act 1976</a:t>
            </a:r>
          </a:p>
          <a:p>
            <a:r>
              <a:rPr lang="en-US" b="1" dirty="0"/>
              <a:t>National building code 2005</a:t>
            </a:r>
          </a:p>
          <a:p>
            <a:r>
              <a:rPr lang="en-US" b="1" dirty="0"/>
              <a:t>Building permit from municipality</a:t>
            </a:r>
          </a:p>
          <a:p>
            <a:r>
              <a:rPr lang="en-US" b="1" dirty="0"/>
              <a:t>Government Buildings Act, 1899</a:t>
            </a:r>
          </a:p>
          <a:p>
            <a:r>
              <a:rPr lang="en-US" b="1" dirty="0"/>
              <a:t>Maharashtra Medical Council Registration (Amendment) Act, 2003</a:t>
            </a:r>
          </a:p>
          <a:p>
            <a:r>
              <a:rPr lang="en-US" b="1" dirty="0"/>
              <a:t>Bombay Nursing Homes Registration Act,1949 </a:t>
            </a:r>
          </a:p>
          <a:p>
            <a:r>
              <a:rPr lang="en-US" b="1" dirty="0"/>
              <a:t>Red Cross Society (Allocation of Property) Act, 1936</a:t>
            </a:r>
          </a:p>
          <a:p>
            <a:r>
              <a:rPr lang="en-US" b="1" dirty="0"/>
              <a:t>St. John Ambulance Association (India) Transfer of Funds Act, 1956</a:t>
            </a:r>
          </a:p>
          <a:p>
            <a:r>
              <a:rPr lang="en-US" b="1" dirty="0"/>
              <a:t>The Clinical Establishments (Registration and Regulation) Act, 2010 ("Act") has been enacted by the Central Government to provide for registration and regulation of all clinical establishments in the country with a view to prescribing the minimum standards of facilities and services provided by them.</a:t>
            </a:r>
          </a:p>
          <a:p>
            <a:r>
              <a:rPr lang="en-US" b="1" cap="all" dirty="0"/>
              <a:t>NATIONAL ACCREDITATION BOARD FOR HOSPITALS &amp; HEALTHCARE PROVIDERS (NABH) ; </a:t>
            </a:r>
            <a:r>
              <a:rPr lang="en-US" dirty="0"/>
              <a:t>A Constituent Board of Quality Council of India</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866</TotalTime>
  <Words>1918</Words>
  <Application>Microsoft Office PowerPoint</Application>
  <PresentationFormat>On-screen Show (4:3)</PresentationFormat>
  <Paragraphs>132</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Constantia</vt:lpstr>
      <vt:lpstr>Times New Roman</vt:lpstr>
      <vt:lpstr>Wingdings 2</vt:lpstr>
      <vt:lpstr>Flow</vt:lpstr>
      <vt:lpstr>LAWS AND REGULATION IN PHYSIOTHERAPY</vt:lpstr>
      <vt:lpstr>Contents;</vt:lpstr>
      <vt:lpstr>PowerPoint Presentation</vt:lpstr>
      <vt:lpstr>PowerPoint Presentation</vt:lpstr>
      <vt:lpstr>LAWS AND REGULATION IN PHYSIOTHERAPY</vt:lpstr>
      <vt:lpstr>PowerPoint Presentation</vt:lpstr>
      <vt:lpstr>Laws Governing the Qualifications / Practice and Conduct of Professionals</vt:lpstr>
      <vt:lpstr>PowerPoint Presentation</vt:lpstr>
      <vt:lpstr>Law Related to Governing the Commissioning of Hospital</vt:lpstr>
      <vt:lpstr>Law governing the safety of patients, public and staff within the hospital premises</vt:lpstr>
      <vt:lpstr>Laws Governing Medico Legal Aspects</vt:lpstr>
      <vt:lpstr>PowerPoint Presentation</vt:lpstr>
      <vt:lpstr>Laws Governing the Employment of Manpower</vt:lpstr>
      <vt:lpstr>Regulations Governing the Business Aspects of Hospital</vt:lpstr>
      <vt:lpstr>THE PHYSIOTHERAPY CENTRAL COUNCIL BILL, 2017</vt:lpstr>
      <vt:lpstr>The National Commission for Allied and Healthcare Professions Bill</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VMKAPRE</dc:creator>
  <cp:lastModifiedBy>Kartik Rathod</cp:lastModifiedBy>
  <cp:revision>30</cp:revision>
  <dcterms:created xsi:type="dcterms:W3CDTF">2006-08-16T00:00:00Z</dcterms:created>
  <dcterms:modified xsi:type="dcterms:W3CDTF">2024-06-18T11:07:55Z</dcterms:modified>
</cp:coreProperties>
</file>